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4" autoAdjust="0"/>
    <p:restoredTop sz="94660"/>
  </p:normalViewPr>
  <p:slideViewPr>
    <p:cSldViewPr snapToGrid="0">
      <p:cViewPr varScale="1">
        <p:scale>
          <a:sx n="65" d="100"/>
          <a:sy n="65" d="100"/>
        </p:scale>
        <p:origin x="9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129757-6650-45AE-A207-293922B09CB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BE3D2-AA24-4F6F-9444-5262AC40A3AC}" type="slidenum">
              <a:rPr lang="en-US" smtClean="0"/>
              <a:t>‹#›</a:t>
            </a:fld>
            <a:endParaRPr lang="en-US"/>
          </a:p>
        </p:txBody>
      </p:sp>
    </p:spTree>
    <p:extLst>
      <p:ext uri="{BB962C8B-B14F-4D97-AF65-F5344CB8AC3E}">
        <p14:creationId xmlns:p14="http://schemas.microsoft.com/office/powerpoint/2010/main" val="1684973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129757-6650-45AE-A207-293922B09CB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BE3D2-AA24-4F6F-9444-5262AC40A3AC}" type="slidenum">
              <a:rPr lang="en-US" smtClean="0"/>
              <a:t>‹#›</a:t>
            </a:fld>
            <a:endParaRPr lang="en-US"/>
          </a:p>
        </p:txBody>
      </p:sp>
    </p:spTree>
    <p:extLst>
      <p:ext uri="{BB962C8B-B14F-4D97-AF65-F5344CB8AC3E}">
        <p14:creationId xmlns:p14="http://schemas.microsoft.com/office/powerpoint/2010/main" val="611224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129757-6650-45AE-A207-293922B09CB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BE3D2-AA24-4F6F-9444-5262AC40A3AC}" type="slidenum">
              <a:rPr lang="en-US" smtClean="0"/>
              <a:t>‹#›</a:t>
            </a:fld>
            <a:endParaRPr lang="en-US"/>
          </a:p>
        </p:txBody>
      </p:sp>
    </p:spTree>
    <p:extLst>
      <p:ext uri="{BB962C8B-B14F-4D97-AF65-F5344CB8AC3E}">
        <p14:creationId xmlns:p14="http://schemas.microsoft.com/office/powerpoint/2010/main" val="360638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129757-6650-45AE-A207-293922B09CB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BE3D2-AA24-4F6F-9444-5262AC40A3AC}" type="slidenum">
              <a:rPr lang="en-US" smtClean="0"/>
              <a:t>‹#›</a:t>
            </a:fld>
            <a:endParaRPr lang="en-US"/>
          </a:p>
        </p:txBody>
      </p:sp>
    </p:spTree>
    <p:extLst>
      <p:ext uri="{BB962C8B-B14F-4D97-AF65-F5344CB8AC3E}">
        <p14:creationId xmlns:p14="http://schemas.microsoft.com/office/powerpoint/2010/main" val="298783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129757-6650-45AE-A207-293922B09CBB}"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BE3D2-AA24-4F6F-9444-5262AC40A3AC}" type="slidenum">
              <a:rPr lang="en-US" smtClean="0"/>
              <a:t>‹#›</a:t>
            </a:fld>
            <a:endParaRPr lang="en-US"/>
          </a:p>
        </p:txBody>
      </p:sp>
    </p:spTree>
    <p:extLst>
      <p:ext uri="{BB962C8B-B14F-4D97-AF65-F5344CB8AC3E}">
        <p14:creationId xmlns:p14="http://schemas.microsoft.com/office/powerpoint/2010/main" val="397956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129757-6650-45AE-A207-293922B09CBB}"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BE3D2-AA24-4F6F-9444-5262AC40A3AC}" type="slidenum">
              <a:rPr lang="en-US" smtClean="0"/>
              <a:t>‹#›</a:t>
            </a:fld>
            <a:endParaRPr lang="en-US"/>
          </a:p>
        </p:txBody>
      </p:sp>
    </p:spTree>
    <p:extLst>
      <p:ext uri="{BB962C8B-B14F-4D97-AF65-F5344CB8AC3E}">
        <p14:creationId xmlns:p14="http://schemas.microsoft.com/office/powerpoint/2010/main" val="423159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129757-6650-45AE-A207-293922B09CBB}"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ABE3D2-AA24-4F6F-9444-5262AC40A3AC}" type="slidenum">
              <a:rPr lang="en-US" smtClean="0"/>
              <a:t>‹#›</a:t>
            </a:fld>
            <a:endParaRPr lang="en-US"/>
          </a:p>
        </p:txBody>
      </p:sp>
    </p:spTree>
    <p:extLst>
      <p:ext uri="{BB962C8B-B14F-4D97-AF65-F5344CB8AC3E}">
        <p14:creationId xmlns:p14="http://schemas.microsoft.com/office/powerpoint/2010/main" val="2610951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129757-6650-45AE-A207-293922B09CBB}"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ABE3D2-AA24-4F6F-9444-5262AC40A3AC}" type="slidenum">
              <a:rPr lang="en-US" smtClean="0"/>
              <a:t>‹#›</a:t>
            </a:fld>
            <a:endParaRPr lang="en-US"/>
          </a:p>
        </p:txBody>
      </p:sp>
    </p:spTree>
    <p:extLst>
      <p:ext uri="{BB962C8B-B14F-4D97-AF65-F5344CB8AC3E}">
        <p14:creationId xmlns:p14="http://schemas.microsoft.com/office/powerpoint/2010/main" val="1160527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29757-6650-45AE-A207-293922B09CBB}"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ABE3D2-AA24-4F6F-9444-5262AC40A3AC}" type="slidenum">
              <a:rPr lang="en-US" smtClean="0"/>
              <a:t>‹#›</a:t>
            </a:fld>
            <a:endParaRPr lang="en-US"/>
          </a:p>
        </p:txBody>
      </p:sp>
    </p:spTree>
    <p:extLst>
      <p:ext uri="{BB962C8B-B14F-4D97-AF65-F5344CB8AC3E}">
        <p14:creationId xmlns:p14="http://schemas.microsoft.com/office/powerpoint/2010/main" val="386604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129757-6650-45AE-A207-293922B09CBB}"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BE3D2-AA24-4F6F-9444-5262AC40A3AC}" type="slidenum">
              <a:rPr lang="en-US" smtClean="0"/>
              <a:t>‹#›</a:t>
            </a:fld>
            <a:endParaRPr lang="en-US"/>
          </a:p>
        </p:txBody>
      </p:sp>
    </p:spTree>
    <p:extLst>
      <p:ext uri="{BB962C8B-B14F-4D97-AF65-F5344CB8AC3E}">
        <p14:creationId xmlns:p14="http://schemas.microsoft.com/office/powerpoint/2010/main" val="2421844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129757-6650-45AE-A207-293922B09CBB}"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BE3D2-AA24-4F6F-9444-5262AC40A3AC}" type="slidenum">
              <a:rPr lang="en-US" smtClean="0"/>
              <a:t>‹#›</a:t>
            </a:fld>
            <a:endParaRPr lang="en-US"/>
          </a:p>
        </p:txBody>
      </p:sp>
    </p:spTree>
    <p:extLst>
      <p:ext uri="{BB962C8B-B14F-4D97-AF65-F5344CB8AC3E}">
        <p14:creationId xmlns:p14="http://schemas.microsoft.com/office/powerpoint/2010/main" val="270255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29757-6650-45AE-A207-293922B09CBB}" type="datetimeFigureOut">
              <a:rPr lang="en-US" smtClean="0"/>
              <a:t>10/28/2020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BE3D2-AA24-4F6F-9444-5262AC40A3AC}" type="slidenum">
              <a:rPr lang="en-US" smtClean="0"/>
              <a:t>‹#›</a:t>
            </a:fld>
            <a:endParaRPr lang="en-US"/>
          </a:p>
        </p:txBody>
      </p:sp>
    </p:spTree>
    <p:extLst>
      <p:ext uri="{BB962C8B-B14F-4D97-AF65-F5344CB8AC3E}">
        <p14:creationId xmlns:p14="http://schemas.microsoft.com/office/powerpoint/2010/main" val="545643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Punjab Prohibition of Child </a:t>
            </a:r>
            <a:r>
              <a:rPr lang="en-US" dirty="0" err="1" smtClean="0"/>
              <a:t>Labour</a:t>
            </a:r>
            <a:r>
              <a:rPr lang="en-US" dirty="0" smtClean="0"/>
              <a:t> at Brick Kilns Act, 2016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89745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137"/>
          </a:xfrm>
        </p:spPr>
        <p:txBody>
          <a:bodyPr>
            <a:normAutofit fontScale="90000"/>
          </a:bodyPr>
          <a:lstStyle/>
          <a:p>
            <a:endParaRPr lang="en-US" dirty="0"/>
          </a:p>
        </p:txBody>
      </p:sp>
      <p:sp>
        <p:nvSpPr>
          <p:cNvPr id="3" name="Content Placeholder 2"/>
          <p:cNvSpPr>
            <a:spLocks noGrp="1"/>
          </p:cNvSpPr>
          <p:nvPr>
            <p:ph idx="1"/>
          </p:nvPr>
        </p:nvSpPr>
        <p:spPr>
          <a:xfrm>
            <a:off x="838200" y="700644"/>
            <a:ext cx="10515600" cy="5476319"/>
          </a:xfrm>
        </p:spPr>
        <p:txBody>
          <a:bodyPr>
            <a:normAutofit fontScale="92500" lnSpcReduction="20000"/>
          </a:bodyPr>
          <a:lstStyle/>
          <a:p>
            <a:r>
              <a:rPr lang="en-US" dirty="0" smtClean="0"/>
              <a:t>Brick kiln means a kiln in which bricks are baked or burnt underneath the fuel including kneading, </a:t>
            </a:r>
            <a:r>
              <a:rPr lang="en-US" dirty="0" err="1" smtClean="0"/>
              <a:t>moulding</a:t>
            </a:r>
            <a:r>
              <a:rPr lang="en-US" dirty="0" smtClean="0"/>
              <a:t>, piling, baking, releasing, stacking and any other work connected with the manufacturing processes</a:t>
            </a:r>
          </a:p>
          <a:p>
            <a:r>
              <a:rPr lang="en-US" dirty="0" smtClean="0"/>
              <a:t>Child means a person who has not completed the fourteen year of age</a:t>
            </a:r>
          </a:p>
          <a:p>
            <a:r>
              <a:rPr lang="en-US" dirty="0" smtClean="0"/>
              <a:t>An occupier shall not employ, engage or permit a child to work at the brick </a:t>
            </a:r>
            <a:r>
              <a:rPr lang="en-US" dirty="0" err="1" smtClean="0"/>
              <a:t>klins</a:t>
            </a:r>
            <a:r>
              <a:rPr lang="en-US" dirty="0" smtClean="0"/>
              <a:t>.</a:t>
            </a:r>
          </a:p>
          <a:p>
            <a:r>
              <a:rPr lang="en-US" dirty="0" smtClean="0"/>
              <a:t>Every engagement or appointment of a worker shall be subject to a written contract in the prescribed Form between the worker and the occupier showing the terms and conditions of his employment or engagement including:</a:t>
            </a:r>
          </a:p>
          <a:p>
            <a:pPr marL="514350" indent="-514350">
              <a:buFont typeface="+mj-lt"/>
              <a:buAutoNum type="alphaLcParenR"/>
            </a:pPr>
            <a:r>
              <a:rPr lang="en-US" dirty="0" smtClean="0"/>
              <a:t>The amount of advance (</a:t>
            </a:r>
            <a:r>
              <a:rPr lang="en-US" dirty="0" err="1" smtClean="0"/>
              <a:t>peshgi</a:t>
            </a:r>
            <a:r>
              <a:rPr lang="en-US" dirty="0" smtClean="0"/>
              <a:t>), if any;</a:t>
            </a:r>
          </a:p>
          <a:p>
            <a:pPr marL="514350" indent="-514350">
              <a:buFont typeface="+mj-lt"/>
              <a:buAutoNum type="alphaLcParenR"/>
            </a:pPr>
            <a:r>
              <a:rPr lang="en-US" dirty="0" smtClean="0"/>
              <a:t>The amount of wage; and</a:t>
            </a:r>
          </a:p>
          <a:p>
            <a:pPr marL="514350" indent="-514350">
              <a:buFont typeface="+mj-lt"/>
              <a:buAutoNum type="alphaLcParenR"/>
            </a:pPr>
            <a:r>
              <a:rPr lang="en-US" dirty="0" smtClean="0"/>
              <a:t>The payback schedule of the advance (</a:t>
            </a:r>
            <a:r>
              <a:rPr lang="en-US" dirty="0" err="1" smtClean="0"/>
              <a:t>peshgi</a:t>
            </a:r>
            <a:r>
              <a:rPr lang="en-US" dirty="0" smtClean="0"/>
              <a:t>).</a:t>
            </a:r>
          </a:p>
          <a:p>
            <a:r>
              <a:rPr lang="en-US" dirty="0" smtClean="0"/>
              <a:t>The occupier shall send a copy of the contract to the inspector having jurisdiction in the area.</a:t>
            </a:r>
          </a:p>
          <a:p>
            <a:pPr marL="0" indent="0">
              <a:buNone/>
            </a:pPr>
            <a:endParaRPr lang="en-US" dirty="0"/>
          </a:p>
        </p:txBody>
      </p:sp>
    </p:spTree>
    <p:extLst>
      <p:ext uri="{BB962C8B-B14F-4D97-AF65-F5344CB8AC3E}">
        <p14:creationId xmlns:p14="http://schemas.microsoft.com/office/powerpoint/2010/main" val="930878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0517"/>
          </a:xfrm>
        </p:spPr>
        <p:txBody>
          <a:bodyPr>
            <a:normAutofit fontScale="90000"/>
          </a:bodyPr>
          <a:lstStyle/>
          <a:p>
            <a:endParaRPr lang="en-US" dirty="0"/>
          </a:p>
        </p:txBody>
      </p:sp>
      <p:sp>
        <p:nvSpPr>
          <p:cNvPr id="3" name="Content Placeholder 2"/>
          <p:cNvSpPr>
            <a:spLocks noGrp="1"/>
          </p:cNvSpPr>
          <p:nvPr>
            <p:ph idx="1"/>
          </p:nvPr>
        </p:nvSpPr>
        <p:spPr>
          <a:xfrm>
            <a:off x="838200" y="831273"/>
            <a:ext cx="10515600" cy="5345690"/>
          </a:xfrm>
        </p:spPr>
        <p:txBody>
          <a:bodyPr/>
          <a:lstStyle/>
          <a:p>
            <a:r>
              <a:rPr lang="en-US" dirty="0" smtClean="0"/>
              <a:t>The amount of advance (</a:t>
            </a:r>
            <a:r>
              <a:rPr lang="en-US" dirty="0" err="1" smtClean="0"/>
              <a:t>peshgi</a:t>
            </a:r>
            <a:r>
              <a:rPr lang="en-US" dirty="0" smtClean="0"/>
              <a:t>) shall not exceed fifty thousand rupees and its payback schedule shall be entered in the prescribed Register.</a:t>
            </a:r>
          </a:p>
          <a:p>
            <a:r>
              <a:rPr lang="en-US" dirty="0" smtClean="0"/>
              <a:t>If a child over the age of five years is found at the brick kiln during school timings, the burden shall lie jointly on the occupier and parent or guardian and inspector may seal the brick kiln for a period not </a:t>
            </a:r>
            <a:r>
              <a:rPr lang="en-US" smtClean="0"/>
              <a:t>exceeding seven days.</a:t>
            </a:r>
            <a:endParaRPr lang="en-US" dirty="0" smtClean="0"/>
          </a:p>
          <a:p>
            <a:r>
              <a:rPr lang="en-US" dirty="0" smtClean="0"/>
              <a:t>An occupier who contravenes any provision of this law shall be liable to imprisonment which may extend to six months but shall not be less than seven days and fine which may extend to five hundred thousand rupees but which shall not be less than fifty thousand rupees.</a:t>
            </a:r>
          </a:p>
          <a:p>
            <a:r>
              <a:rPr lang="en-US" dirty="0" smtClean="0"/>
              <a:t>A parent or guardian shall be jointly and equally liable for the offence.</a:t>
            </a:r>
            <a:endParaRPr lang="en-US" dirty="0"/>
          </a:p>
        </p:txBody>
      </p:sp>
    </p:spTree>
    <p:extLst>
      <p:ext uri="{BB962C8B-B14F-4D97-AF65-F5344CB8AC3E}">
        <p14:creationId xmlns:p14="http://schemas.microsoft.com/office/powerpoint/2010/main" val="449116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291</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Punjab Prohibition of Child Labour at Brick Kilns Act, 2016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Punjab Prohibition of Child Labour at Brick Kilns Act, 2016 </dc:title>
  <dc:creator>Abdul Rehman</dc:creator>
  <cp:lastModifiedBy>Abdul Rehman</cp:lastModifiedBy>
  <cp:revision>11</cp:revision>
  <dcterms:created xsi:type="dcterms:W3CDTF">2020-10-05T06:17:37Z</dcterms:created>
  <dcterms:modified xsi:type="dcterms:W3CDTF">2020-10-28T04:34:29Z</dcterms:modified>
</cp:coreProperties>
</file>